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38"/>
  </p:notesMasterIdLst>
  <p:handoutMasterIdLst>
    <p:handoutMasterId r:id="rId39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4/6/2014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4/6/2014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4/6/2014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4/6/2014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h60l_l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707" y="506104"/>
            <a:ext cx="10972800" cy="6158972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707" y="2320334"/>
            <a:ext cx="8534400" cy="4344741"/>
          </a:xfrm>
        </p:spPr>
        <p:txBody>
          <a:bodyPr>
            <a:normAutofit lnSpcReduction="10000"/>
          </a:bodyPr>
          <a:lstStyle/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Requesting Medical Evacuation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Lesson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call"/>
          <p:cNvPicPr>
            <a:picLocks noChangeAspect="1" noChangeArrowheads="1"/>
          </p:cNvPicPr>
          <p:nvPr/>
        </p:nvPicPr>
        <p:blipFill>
          <a:blip r:embed="rId2" cstate="print">
            <a:lum bright="-12000"/>
          </a:blip>
          <a:srcRect/>
          <a:stretch>
            <a:fillRect/>
          </a:stretch>
        </p:blipFill>
        <p:spPr bwMode="auto">
          <a:xfrm>
            <a:off x="808880" y="1305744"/>
            <a:ext cx="10574240" cy="5552256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0632" y="1727292"/>
            <a:ext cx="10972800" cy="4709160"/>
          </a:xfrm>
        </p:spPr>
        <p:txBody>
          <a:bodyPr/>
          <a:lstStyle/>
          <a:p>
            <a:pPr marL="585216" lvl="1" indent="0">
              <a:buNone/>
              <a:defRPr/>
            </a:pPr>
            <a:r>
              <a:rPr lang="en-US" sz="3000" b="1" dirty="0">
                <a:latin typeface="Arial" charset="0"/>
              </a:rPr>
              <a:t> Line 2: Radio Frequency, Call Sign, and</a:t>
            </a:r>
          </a:p>
          <a:p>
            <a:pPr>
              <a:buNone/>
              <a:defRPr/>
            </a:pPr>
            <a:r>
              <a:rPr lang="en-US" sz="3500" b="1" dirty="0">
                <a:latin typeface="Arial" charset="0"/>
              </a:rPr>
              <a:t>   	       </a:t>
            </a:r>
            <a:r>
              <a:rPr lang="en-US" b="1" dirty="0">
                <a:latin typeface="Arial" charset="0"/>
              </a:rPr>
              <a:t>Suffix</a:t>
            </a:r>
          </a:p>
          <a:p>
            <a:pPr>
              <a:buNone/>
              <a:defRPr/>
            </a:pPr>
            <a:endParaRPr lang="en-US" sz="3500" b="1" dirty="0">
              <a:latin typeface="Arial" charset="0"/>
            </a:endParaRPr>
          </a:p>
          <a:p>
            <a:pPr lvl="2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</a:t>
            </a:r>
            <a:r>
              <a:rPr lang="en-US" b="1" i="1" u="sng" dirty="0">
                <a:latin typeface="Arial" charset="0"/>
              </a:rPr>
              <a:t>YOUR</a:t>
            </a:r>
            <a:r>
              <a:rPr lang="en-US" b="1" dirty="0">
                <a:latin typeface="Arial" charset="0"/>
              </a:rPr>
              <a:t> Radio Frequency, Call Sign, and Suffix</a:t>
            </a:r>
          </a:p>
          <a:p>
            <a:pPr lvl="2">
              <a:buNone/>
              <a:defRPr/>
            </a:pPr>
            <a:r>
              <a:rPr lang="en-US" b="1" dirty="0">
                <a:latin typeface="Arial" charset="0"/>
              </a:rPr>
              <a:t>	 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US" b="1" dirty="0">
                <a:latin typeface="Arial" charset="0"/>
              </a:rPr>
              <a:t>  Needed so evacuation crew can contact</a:t>
            </a:r>
          </a:p>
          <a:p>
            <a:pPr lvl="2">
              <a:buNone/>
              <a:defRPr/>
            </a:pPr>
            <a:r>
              <a:rPr lang="en-US" b="1" dirty="0">
                <a:latin typeface="Arial" charset="0"/>
              </a:rPr>
              <a:t>	     requesting unit while en route</a:t>
            </a:r>
          </a:p>
          <a:p>
            <a:pPr lvl="1">
              <a:buFontTx/>
              <a:buChar char="•"/>
              <a:defRPr/>
            </a:pPr>
            <a:endParaRPr lang="en-US" b="1" dirty="0">
              <a:latin typeface="Arial" charset="0"/>
            </a:endParaRPr>
          </a:p>
          <a:p>
            <a:pPr lvl="1">
              <a:buNone/>
              <a:defRPr/>
            </a:pPr>
            <a:endParaRPr lang="en-US" sz="1200" b="1" dirty="0">
              <a:latin typeface="Arial" charset="0"/>
            </a:endParaRPr>
          </a:p>
          <a:p>
            <a:pPr lvl="1">
              <a:buNone/>
              <a:defRPr/>
            </a:pPr>
            <a:endParaRPr lang="en-US" sz="1200" b="1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endParaRPr lang="en-US" sz="1200" b="1" dirty="0">
              <a:latin typeface="Arial" charset="0"/>
            </a:endParaRPr>
          </a:p>
          <a:p>
            <a:pPr lvl="1">
              <a:buNone/>
              <a:defRPr/>
            </a:pPr>
            <a:endParaRPr lang="en-US" sz="1200" b="1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1- 5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427621" y="1379621"/>
            <a:ext cx="7764379" cy="830997"/>
          </a:xfrm>
          <a:prstGeom prst="rect">
            <a:avLst/>
          </a:prstGeom>
          <a:solidFill>
            <a:srgbClr val="FFFF00"/>
          </a:solidFill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>
                <a:solidFill>
                  <a:schemeClr val="bg1"/>
                </a:solidFill>
              </a:rPr>
              <a:t>FOKSTROT MIKE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 eaLnBrk="0" hangingPunct="0"/>
            <a:r>
              <a:rPr lang="en-US" sz="2400" dirty="0" smtClean="0">
                <a:solidFill>
                  <a:schemeClr val="bg1"/>
                </a:solidFill>
              </a:rPr>
              <a:t>TREE,AIT,FOWER,WUN,ALFAH,TOO,DELLTAH</a:t>
            </a:r>
            <a:r>
              <a:rPr lang="en-US" sz="2400" dirty="0">
                <a:solidFill>
                  <a:schemeClr val="bg1"/>
                </a:solidFill>
              </a:rPr>
              <a:t>, TOO, AIT</a:t>
            </a:r>
          </a:p>
        </p:txBody>
      </p:sp>
    </p:spTree>
    <p:extLst>
      <p:ext uri="{BB962C8B-B14F-4D97-AF65-F5344CB8AC3E}">
        <p14:creationId xmlns:p14="http://schemas.microsoft.com/office/powerpoint/2010/main" val="68761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18"/>
          <p:cNvPicPr>
            <a:picLocks noChangeAspect="1" noChangeArrowheads="1"/>
          </p:cNvPicPr>
          <p:nvPr/>
        </p:nvPicPr>
        <p:blipFill>
          <a:blip r:embed="rId2" cstate="print">
            <a:lum bright="-18000"/>
          </a:blip>
          <a:srcRect/>
          <a:stretch>
            <a:fillRect/>
          </a:stretch>
        </p:blipFill>
        <p:spPr bwMode="auto">
          <a:xfrm>
            <a:off x="1010652" y="1323007"/>
            <a:ext cx="10571747" cy="5263545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2400" b="1" dirty="0" smtClean="0">
                <a:latin typeface="Arial" charset="0"/>
              </a:rPr>
              <a:t>     Line </a:t>
            </a:r>
            <a:r>
              <a:rPr lang="en-US" sz="2400" b="1" dirty="0">
                <a:latin typeface="Arial" charset="0"/>
              </a:rPr>
              <a:t>3: Number of Patients by Precedence</a:t>
            </a:r>
          </a:p>
          <a:p>
            <a:pPr marL="381000" indent="-381000">
              <a:lnSpc>
                <a:spcPct val="90000"/>
              </a:lnSpc>
              <a:buNone/>
              <a:defRPr/>
            </a:pPr>
            <a:r>
              <a:rPr lang="en-US" sz="3200" b="1" dirty="0">
                <a:latin typeface="Arial" charset="0"/>
              </a:rPr>
              <a:t>    </a:t>
            </a:r>
            <a:r>
              <a:rPr lang="en-US" sz="3200" b="1" u="sng" dirty="0">
                <a:solidFill>
                  <a:srgbClr val="FFFF00"/>
                </a:solidFill>
                <a:latin typeface="Arial" charset="0"/>
              </a:rPr>
              <a:t>A – Urgent</a:t>
            </a:r>
          </a:p>
          <a:p>
            <a:pPr marL="1219200" lvl="2" indent="-304800">
              <a:lnSpc>
                <a:spcPct val="90000"/>
              </a:lnSpc>
              <a:buFont typeface="Wingdings" pitchFamily="2" charset="2"/>
              <a:buChar char="ü"/>
              <a:defRPr/>
            </a:pPr>
            <a:r>
              <a:rPr lang="en-US" sz="2400" b="1" dirty="0">
                <a:latin typeface="Arial" charset="0"/>
              </a:rPr>
              <a:t>  Emergency that should be evacuated as soon</a:t>
            </a:r>
          </a:p>
          <a:p>
            <a:pPr marL="1219200" lvl="2" indent="-304800">
              <a:lnSpc>
                <a:spcPct val="90000"/>
              </a:lnSpc>
              <a:buNone/>
              <a:defRPr/>
            </a:pPr>
            <a:r>
              <a:rPr lang="en-US" sz="2400" b="1" dirty="0">
                <a:latin typeface="Arial" charset="0"/>
              </a:rPr>
              <a:t>	    as possible within a maximum of 2 hours in</a:t>
            </a:r>
          </a:p>
          <a:p>
            <a:pPr marL="1219200" lvl="2" indent="-304800">
              <a:lnSpc>
                <a:spcPct val="90000"/>
              </a:lnSpc>
              <a:buNone/>
              <a:defRPr/>
            </a:pPr>
            <a:r>
              <a:rPr lang="en-US" sz="2400" b="1" dirty="0">
                <a:latin typeface="Arial" charset="0"/>
              </a:rPr>
              <a:t>       order to save life, limb, or eye sight</a:t>
            </a:r>
          </a:p>
          <a:p>
            <a:pPr marL="800100" lvl="1" indent="-342900">
              <a:lnSpc>
                <a:spcPct val="90000"/>
              </a:lnSpc>
              <a:buNone/>
              <a:defRPr/>
            </a:pPr>
            <a:endParaRPr lang="en-US" b="1" dirty="0">
              <a:latin typeface="Arial" charset="0"/>
            </a:endParaRPr>
          </a:p>
          <a:p>
            <a:pPr marL="800100" lvl="1" indent="-342900">
              <a:lnSpc>
                <a:spcPct val="90000"/>
              </a:lnSpc>
              <a:buNone/>
              <a:defRPr/>
            </a:pPr>
            <a:endParaRPr lang="en-US" b="1" dirty="0">
              <a:latin typeface="Arial" charset="0"/>
            </a:endParaRPr>
          </a:p>
          <a:p>
            <a:pPr marL="800100" lvl="1" indent="-342900">
              <a:lnSpc>
                <a:spcPct val="9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Cardiorespiratory distress</a:t>
            </a:r>
          </a:p>
          <a:p>
            <a:pPr marL="800100" lvl="1" indent="-342900">
              <a:lnSpc>
                <a:spcPct val="9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Shock not responding to IV therapy</a:t>
            </a:r>
          </a:p>
          <a:p>
            <a:pPr marL="800100" lvl="1" indent="-342900">
              <a:lnSpc>
                <a:spcPct val="9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Prolonged unconsciousness</a:t>
            </a:r>
          </a:p>
          <a:p>
            <a:pPr marL="800100" lvl="1" indent="-342900">
              <a:lnSpc>
                <a:spcPct val="9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Head injuries w/ signs of decreased LOC</a:t>
            </a:r>
          </a:p>
          <a:p>
            <a:pPr marL="800100" lvl="1" indent="-342900">
              <a:lnSpc>
                <a:spcPct val="9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Burns covering 20-80% of total body surface </a:t>
            </a:r>
            <a:r>
              <a:rPr lang="en-US" b="1" dirty="0" smtClean="0">
                <a:latin typeface="Arial" charset="0"/>
              </a:rPr>
              <a:t>area</a:t>
            </a:r>
            <a:endParaRPr lang="en-US" b="1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1- 5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2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26" descr="18"/>
          <p:cNvPicPr>
            <a:picLocks noChangeAspect="1" noChangeArrowheads="1"/>
          </p:cNvPicPr>
          <p:nvPr/>
        </p:nvPicPr>
        <p:blipFill>
          <a:blip r:embed="rId2" cstate="print">
            <a:lum bright="-18000"/>
          </a:blip>
          <a:srcRect/>
          <a:stretch>
            <a:fillRect/>
          </a:stretch>
        </p:blipFill>
        <p:spPr bwMode="auto">
          <a:xfrm>
            <a:off x="810126" y="1323007"/>
            <a:ext cx="10571747" cy="5263545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en-US" sz="3200" b="1" u="sng" dirty="0">
                <a:solidFill>
                  <a:srgbClr val="FFFF00"/>
                </a:solidFill>
                <a:latin typeface="Arial" charset="0"/>
              </a:rPr>
              <a:t>B – Urgent Surgical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ü"/>
              <a:defRPr/>
            </a:pPr>
            <a:r>
              <a:rPr lang="en-US" sz="2400" b="1" dirty="0">
                <a:latin typeface="Arial" charset="0"/>
              </a:rPr>
              <a:t>  Emergency that should be evacuated within 2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400" b="1" dirty="0">
                <a:latin typeface="Arial" charset="0"/>
              </a:rPr>
              <a:t>       hours to the nearest surgical unit </a:t>
            </a:r>
          </a:p>
          <a:p>
            <a:pPr lvl="2">
              <a:lnSpc>
                <a:spcPct val="80000"/>
              </a:lnSpc>
              <a:buNone/>
              <a:defRPr/>
            </a:pPr>
            <a:endParaRPr lang="en-US" sz="2400" b="1" dirty="0">
              <a:latin typeface="Arial" charset="0"/>
            </a:endParaRPr>
          </a:p>
          <a:p>
            <a:pPr lvl="1">
              <a:lnSpc>
                <a:spcPct val="80000"/>
              </a:lnSpc>
              <a:buFontTx/>
              <a:buChar char="•"/>
              <a:defRPr/>
            </a:pPr>
            <a:r>
              <a:rPr lang="en-US" sz="2800" dirty="0">
                <a:latin typeface="Arial" charset="0"/>
              </a:rPr>
              <a:t>  </a:t>
            </a:r>
            <a:r>
              <a:rPr lang="en-US" sz="2800" b="1" dirty="0">
                <a:latin typeface="Arial" charset="0"/>
              </a:rPr>
              <a:t>Decreased circulation in the extremities</a:t>
            </a:r>
          </a:p>
          <a:p>
            <a:pPr lvl="1">
              <a:lnSpc>
                <a:spcPct val="80000"/>
              </a:lnSpc>
              <a:buFontTx/>
              <a:buChar char="•"/>
              <a:defRPr/>
            </a:pPr>
            <a:r>
              <a:rPr lang="en-US" sz="2800" b="1" dirty="0">
                <a:latin typeface="Arial" charset="0"/>
              </a:rPr>
              <a:t>  Open chest and / or abdominal wounds w/  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800" b="1" dirty="0">
                <a:latin typeface="Arial" charset="0"/>
              </a:rPr>
              <a:t>      decreased blood pressure</a:t>
            </a:r>
          </a:p>
          <a:p>
            <a:pPr lvl="1">
              <a:lnSpc>
                <a:spcPct val="80000"/>
              </a:lnSpc>
              <a:buFontTx/>
              <a:buChar char="•"/>
              <a:defRPr/>
            </a:pPr>
            <a:r>
              <a:rPr lang="en-US" sz="2800" b="1" dirty="0">
                <a:latin typeface="Arial" charset="0"/>
              </a:rPr>
              <a:t>  Penetrating wounds</a:t>
            </a:r>
          </a:p>
          <a:p>
            <a:pPr lvl="1">
              <a:lnSpc>
                <a:spcPct val="80000"/>
              </a:lnSpc>
              <a:buFontTx/>
              <a:buChar char="•"/>
              <a:defRPr/>
            </a:pPr>
            <a:r>
              <a:rPr lang="en-US" sz="2800" b="1" dirty="0">
                <a:latin typeface="Arial" charset="0"/>
              </a:rPr>
              <a:t>  Uncontrollable bleeding or open fractures w/   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800" b="1" dirty="0">
                <a:latin typeface="Arial" charset="0"/>
              </a:rPr>
              <a:t>      severe bleeding</a:t>
            </a:r>
          </a:p>
          <a:p>
            <a:pPr lvl="1">
              <a:lnSpc>
                <a:spcPct val="80000"/>
              </a:lnSpc>
              <a:buFontTx/>
              <a:buChar char="•"/>
              <a:defRPr/>
            </a:pPr>
            <a:r>
              <a:rPr lang="en-US" sz="2800" b="1" dirty="0">
                <a:latin typeface="Arial" charset="0"/>
              </a:rPr>
              <a:t>  Severe facial injuries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LINES 1- 5 OF MEDEVAC </a:t>
            </a: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23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H-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6162" y="1234599"/>
            <a:ext cx="9899675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  <a:buNone/>
              <a:defRPr/>
            </a:pPr>
            <a:r>
              <a:rPr lang="en-US" sz="3200" b="1" u="sng" dirty="0">
                <a:solidFill>
                  <a:srgbClr val="FFFF00"/>
                </a:solidFill>
                <a:latin typeface="Arial" charset="0"/>
              </a:rPr>
              <a:t>C – Priority</a:t>
            </a:r>
          </a:p>
          <a:p>
            <a:pPr lvl="1">
              <a:lnSpc>
                <a:spcPct val="90000"/>
              </a:lnSpc>
              <a:buNone/>
              <a:defRPr/>
            </a:pPr>
            <a:endParaRPr lang="en-US" sz="3200" b="1" u="sng" dirty="0">
              <a:solidFill>
                <a:srgbClr val="FFFF00"/>
              </a:solidFill>
              <a:latin typeface="Arial" charset="0"/>
            </a:endParaRPr>
          </a:p>
          <a:p>
            <a:pPr lvl="2">
              <a:lnSpc>
                <a:spcPct val="90000"/>
              </a:lnSpc>
              <a:buFont typeface="Wingdings" pitchFamily="2" charset="2"/>
              <a:buChar char="ü"/>
              <a:defRPr/>
            </a:pPr>
            <a:r>
              <a:rPr lang="en-US" sz="2800" b="1" dirty="0">
                <a:solidFill>
                  <a:srgbClr val="FFFF00"/>
                </a:solidFill>
                <a:latin typeface="Arial" charset="0"/>
              </a:rPr>
              <a:t>  </a:t>
            </a:r>
            <a:r>
              <a:rPr lang="en-US" sz="2800" b="1" dirty="0">
                <a:latin typeface="Arial" charset="0"/>
              </a:rPr>
              <a:t>Sick or wounded person requiring prompt</a:t>
            </a:r>
          </a:p>
          <a:p>
            <a:pPr lvl="2">
              <a:lnSpc>
                <a:spcPct val="90000"/>
              </a:lnSpc>
              <a:buNone/>
              <a:defRPr/>
            </a:pPr>
            <a:r>
              <a:rPr lang="en-US" sz="2800" b="1" dirty="0">
                <a:latin typeface="Arial" charset="0"/>
              </a:rPr>
              <a:t>       medical care and should be evacuated within  </a:t>
            </a:r>
          </a:p>
          <a:p>
            <a:pPr lvl="2">
              <a:lnSpc>
                <a:spcPct val="90000"/>
              </a:lnSpc>
              <a:buNone/>
              <a:defRPr/>
            </a:pPr>
            <a:r>
              <a:rPr lang="en-US" sz="2800" b="1" dirty="0">
                <a:latin typeface="Arial" charset="0"/>
              </a:rPr>
              <a:t>       4 hours or the casualty’s medical condition </a:t>
            </a:r>
          </a:p>
          <a:p>
            <a:pPr lvl="2">
              <a:lnSpc>
                <a:spcPct val="90000"/>
              </a:lnSpc>
              <a:buNone/>
              <a:defRPr/>
            </a:pPr>
            <a:r>
              <a:rPr lang="en-US" sz="2800" b="1" dirty="0">
                <a:latin typeface="Arial" charset="0"/>
              </a:rPr>
              <a:t>       could deteriorate to such a degree that he</a:t>
            </a:r>
          </a:p>
          <a:p>
            <a:pPr lvl="2">
              <a:lnSpc>
                <a:spcPct val="90000"/>
              </a:lnSpc>
              <a:buNone/>
              <a:defRPr/>
            </a:pPr>
            <a:r>
              <a:rPr lang="en-US" sz="2800" b="1" dirty="0">
                <a:latin typeface="Arial" charset="0"/>
              </a:rPr>
              <a:t>       could  become an urgent precedence</a:t>
            </a: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1- 5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4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H-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417638"/>
            <a:ext cx="9899675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96453"/>
            <a:ext cx="10972800" cy="4709160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Closed chest injuries</a:t>
            </a:r>
          </a:p>
          <a:p>
            <a:pPr>
              <a:lnSpc>
                <a:spcPct val="50000"/>
              </a:lnSpc>
              <a:buNone/>
              <a:defRPr/>
            </a:pPr>
            <a:endParaRPr lang="en-US" b="1" dirty="0">
              <a:latin typeface="Arial" charset="0"/>
            </a:endParaRPr>
          </a:p>
          <a:p>
            <a:pPr>
              <a:lnSpc>
                <a:spcPct val="5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Brief periods of unconsciousness</a:t>
            </a:r>
          </a:p>
          <a:p>
            <a:pPr>
              <a:lnSpc>
                <a:spcPct val="50000"/>
              </a:lnSpc>
              <a:buFontTx/>
              <a:buChar char="•"/>
              <a:defRPr/>
            </a:pPr>
            <a:endParaRPr lang="en-US" b="1" dirty="0">
              <a:latin typeface="Arial" charset="0"/>
            </a:endParaRPr>
          </a:p>
          <a:p>
            <a:pPr>
              <a:lnSpc>
                <a:spcPct val="5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Open or closed fractures</a:t>
            </a:r>
          </a:p>
          <a:p>
            <a:pPr>
              <a:lnSpc>
                <a:spcPct val="50000"/>
              </a:lnSpc>
              <a:buFontTx/>
              <a:buChar char="•"/>
              <a:defRPr/>
            </a:pPr>
            <a:endParaRPr lang="en-US" b="1" dirty="0">
              <a:latin typeface="Arial" charset="0"/>
            </a:endParaRPr>
          </a:p>
          <a:p>
            <a:pPr>
              <a:lnSpc>
                <a:spcPct val="5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Abdominal injuries w/ no decreased blood pressure</a:t>
            </a:r>
          </a:p>
          <a:p>
            <a:pPr>
              <a:lnSpc>
                <a:spcPct val="50000"/>
              </a:lnSpc>
              <a:buFontTx/>
              <a:buChar char="•"/>
              <a:defRPr/>
            </a:pPr>
            <a:endParaRPr lang="en-US" b="1" dirty="0">
              <a:latin typeface="Arial" charset="0"/>
            </a:endParaRPr>
          </a:p>
          <a:p>
            <a:pPr>
              <a:lnSpc>
                <a:spcPct val="5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Eye injuries that do not threaten eyesight</a:t>
            </a:r>
          </a:p>
          <a:p>
            <a:pPr>
              <a:lnSpc>
                <a:spcPct val="50000"/>
              </a:lnSpc>
              <a:buFontTx/>
              <a:buChar char="•"/>
              <a:defRPr/>
            </a:pPr>
            <a:endParaRPr lang="en-US" b="1" dirty="0">
              <a:latin typeface="Arial" charset="0"/>
            </a:endParaRPr>
          </a:p>
          <a:p>
            <a:pPr>
              <a:lnSpc>
                <a:spcPct val="5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Spinal injuries</a:t>
            </a:r>
          </a:p>
          <a:p>
            <a:pPr>
              <a:lnSpc>
                <a:spcPct val="50000"/>
              </a:lnSpc>
              <a:buFontTx/>
              <a:buChar char="•"/>
              <a:defRPr/>
            </a:pPr>
            <a:endParaRPr lang="en-US" b="1" dirty="0">
              <a:latin typeface="Arial" charset="0"/>
            </a:endParaRPr>
          </a:p>
          <a:p>
            <a:pPr>
              <a:lnSpc>
                <a:spcPct val="5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Burns on hands, face, feet, genitalia, or perineum </a:t>
            </a:r>
          </a:p>
          <a:p>
            <a:pPr>
              <a:lnSpc>
                <a:spcPct val="50000"/>
              </a:lnSpc>
              <a:buNone/>
              <a:defRPr/>
            </a:pPr>
            <a:r>
              <a:rPr lang="en-US" b="1" dirty="0">
                <a:latin typeface="Arial" charset="0"/>
              </a:rPr>
              <a:t>     even if under 20% of body </a:t>
            </a:r>
            <a:r>
              <a:rPr lang="en-US" b="1" dirty="0" smtClean="0">
                <a:latin typeface="Arial" charset="0"/>
              </a:rPr>
              <a:t>surface</a:t>
            </a:r>
            <a:endParaRPr lang="en-US" b="1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1- 5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70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bm105"/>
          <p:cNvPicPr>
            <a:picLocks noChangeAspect="1" noChangeArrowheads="1"/>
          </p:cNvPicPr>
          <p:nvPr/>
        </p:nvPicPr>
        <p:blipFill>
          <a:blip r:embed="rId2" cstate="print">
            <a:lum bright="-24000"/>
          </a:blip>
          <a:srcRect/>
          <a:stretch>
            <a:fillRect/>
          </a:stretch>
        </p:blipFill>
        <p:spPr bwMode="auto">
          <a:xfrm>
            <a:off x="1082841" y="1216092"/>
            <a:ext cx="10030059" cy="5641908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en-US" sz="2000" b="1" dirty="0">
                <a:solidFill>
                  <a:srgbClr val="FFFF00"/>
                </a:solidFill>
                <a:latin typeface="Arial" charset="0"/>
              </a:rPr>
              <a:t> </a:t>
            </a:r>
            <a:r>
              <a:rPr lang="en-US" sz="2000" b="1" dirty="0" smtClean="0">
                <a:solidFill>
                  <a:srgbClr val="FFFF00"/>
                </a:solidFill>
                <a:latin typeface="Arial" charset="0"/>
              </a:rPr>
              <a:t>          </a:t>
            </a:r>
            <a:r>
              <a:rPr lang="en-US" b="1" u="sng" dirty="0" smtClean="0">
                <a:solidFill>
                  <a:srgbClr val="FFFF00"/>
                </a:solidFill>
                <a:latin typeface="Arial" charset="0"/>
              </a:rPr>
              <a:t>D </a:t>
            </a:r>
            <a:r>
              <a:rPr lang="en-US" b="1" u="sng" dirty="0">
                <a:solidFill>
                  <a:srgbClr val="FFFF00"/>
                </a:solidFill>
                <a:latin typeface="Arial" charset="0"/>
              </a:rPr>
              <a:t>– Routine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ü"/>
              <a:defRPr/>
            </a:pPr>
            <a:r>
              <a:rPr lang="en-US" sz="2400" b="1" dirty="0">
                <a:latin typeface="Arial" charset="0"/>
              </a:rPr>
              <a:t>  Sick or wounded person requiring evacuation, but 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400" b="1" dirty="0">
                <a:latin typeface="Arial" charset="0"/>
              </a:rPr>
              <a:t>       whose condition is not expected to deteriorate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400" b="1" dirty="0">
                <a:latin typeface="Arial" charset="0"/>
              </a:rPr>
              <a:t>       significantly. The casualty should be evacuated within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400" b="1" dirty="0">
                <a:latin typeface="Arial" charset="0"/>
              </a:rPr>
              <a:t>       24 hours 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000" b="1" dirty="0">
                <a:latin typeface="Arial" charset="0"/>
              </a:rPr>
              <a:t> </a:t>
            </a:r>
          </a:p>
          <a:p>
            <a:pPr lvl="2">
              <a:lnSpc>
                <a:spcPct val="80000"/>
              </a:lnSpc>
              <a:buNone/>
              <a:defRPr/>
            </a:pPr>
            <a:endParaRPr lang="en-US" sz="2000" b="1" dirty="0">
              <a:latin typeface="Arial" charset="0"/>
            </a:endParaRP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000" b="1" dirty="0">
                <a:latin typeface="Arial" charset="0"/>
              </a:rPr>
              <a:t>Simple fractures</a:t>
            </a:r>
          </a:p>
          <a:p>
            <a:pPr lvl="2">
              <a:lnSpc>
                <a:spcPct val="80000"/>
              </a:lnSpc>
              <a:buNone/>
              <a:defRPr/>
            </a:pPr>
            <a:endParaRPr lang="en-US" sz="2000" b="1" dirty="0">
              <a:latin typeface="Arial" charset="0"/>
            </a:endParaRP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000" b="1" dirty="0">
                <a:latin typeface="Arial" charset="0"/>
              </a:rPr>
              <a:t>Open wounds including chest injuries w/o respiratory  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b="1" dirty="0">
                <a:latin typeface="Arial" charset="0"/>
              </a:rPr>
              <a:t>       distress</a:t>
            </a:r>
          </a:p>
          <a:p>
            <a:pPr lvl="1">
              <a:lnSpc>
                <a:spcPct val="80000"/>
              </a:lnSpc>
              <a:buNone/>
              <a:defRPr/>
            </a:pPr>
            <a:endParaRPr lang="en-US" b="1" dirty="0">
              <a:latin typeface="Arial" charset="0"/>
            </a:endParaRPr>
          </a:p>
          <a:p>
            <a:pPr lvl="1">
              <a:lnSpc>
                <a:spcPct val="8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 Psychiatric cases</a:t>
            </a:r>
          </a:p>
          <a:p>
            <a:pPr lvl="1">
              <a:lnSpc>
                <a:spcPct val="80000"/>
              </a:lnSpc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 Terminal </a:t>
            </a:r>
            <a:r>
              <a:rPr lang="en-US" b="1" dirty="0" smtClean="0">
                <a:latin typeface="Arial" charset="0"/>
              </a:rPr>
              <a:t>cases</a:t>
            </a:r>
            <a:endParaRPr lang="en-US" b="1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1 - 5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31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bm105"/>
          <p:cNvPicPr>
            <a:picLocks noChangeAspect="1" noChangeArrowheads="1"/>
          </p:cNvPicPr>
          <p:nvPr/>
        </p:nvPicPr>
        <p:blipFill>
          <a:blip r:embed="rId2" cstate="print">
            <a:lum bright="-24000"/>
          </a:blip>
          <a:srcRect/>
          <a:stretch>
            <a:fillRect/>
          </a:stretch>
        </p:blipFill>
        <p:spPr bwMode="auto">
          <a:xfrm>
            <a:off x="609599" y="1417638"/>
            <a:ext cx="10505527" cy="5440362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  <a:defRPr/>
            </a:pPr>
            <a:r>
              <a:rPr lang="en-US" sz="3200" b="1" u="sng" dirty="0">
                <a:solidFill>
                  <a:srgbClr val="FFFF00"/>
                </a:solidFill>
                <a:latin typeface="Arial" charset="0"/>
              </a:rPr>
              <a:t>E – Convenience</a:t>
            </a:r>
          </a:p>
          <a:p>
            <a:pPr lvl="2">
              <a:buFont typeface="Wingdings" pitchFamily="2" charset="2"/>
              <a:buChar char="ü"/>
              <a:defRPr/>
            </a:pPr>
            <a:r>
              <a:rPr lang="en-US" sz="2800" b="1" dirty="0">
                <a:latin typeface="Arial" charset="0"/>
              </a:rPr>
              <a:t>  Person who is being medically evacuated for</a:t>
            </a:r>
          </a:p>
          <a:p>
            <a:pPr lvl="2">
              <a:buNone/>
              <a:defRPr/>
            </a:pPr>
            <a:r>
              <a:rPr lang="en-US" sz="2800" b="1" dirty="0">
                <a:latin typeface="Arial" charset="0"/>
              </a:rPr>
              <a:t>     medical convenience rather than necessity</a:t>
            </a:r>
          </a:p>
          <a:p>
            <a:pPr lvl="2">
              <a:buNone/>
              <a:defRPr/>
            </a:pPr>
            <a:endParaRPr lang="en-US" sz="2800" b="1" dirty="0">
              <a:latin typeface="Arial" charset="0"/>
            </a:endParaRPr>
          </a:p>
          <a:p>
            <a:pPr lvl="2">
              <a:defRPr/>
            </a:pPr>
            <a:r>
              <a:rPr lang="en-US" sz="2800" b="1" dirty="0">
                <a:latin typeface="Arial" charset="0"/>
              </a:rPr>
              <a:t> Minor open wounds</a:t>
            </a:r>
          </a:p>
          <a:p>
            <a:pPr lvl="2">
              <a:defRPr/>
            </a:pPr>
            <a:r>
              <a:rPr lang="en-US" sz="2800" b="1" dirty="0">
                <a:latin typeface="Arial" charset="0"/>
              </a:rPr>
              <a:t> Sprains and strains</a:t>
            </a:r>
          </a:p>
          <a:p>
            <a:pPr lvl="2">
              <a:defRPr/>
            </a:pPr>
            <a:r>
              <a:rPr lang="en-US" sz="2800" b="1" dirty="0">
                <a:latin typeface="Arial" charset="0"/>
              </a:rPr>
              <a:t> Minor burns under 20% of total body surface    </a:t>
            </a:r>
          </a:p>
          <a:p>
            <a:pPr lvl="2">
              <a:buNone/>
              <a:defRPr/>
            </a:pPr>
            <a:r>
              <a:rPr lang="en-US" sz="2800" b="1" dirty="0">
                <a:latin typeface="Arial" charset="0"/>
              </a:rPr>
              <a:t>    area excluding hands, face, feet, genitalia, or      perineum.</a:t>
            </a: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1 - 5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9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395536" y="2149643"/>
            <a:ext cx="7796463" cy="646331"/>
          </a:xfrm>
          <a:prstGeom prst="rect">
            <a:avLst/>
          </a:prstGeom>
          <a:solidFill>
            <a:srgbClr val="FFFF00"/>
          </a:solidFill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dirty="0">
                <a:solidFill>
                  <a:schemeClr val="bg1"/>
                </a:solidFill>
              </a:rPr>
              <a:t>ALFAH TOO, (BREAK) CHARLEE WUN</a:t>
            </a:r>
          </a:p>
        </p:txBody>
      </p:sp>
    </p:spTree>
    <p:extLst>
      <p:ext uri="{BB962C8B-B14F-4D97-AF65-F5344CB8AC3E}">
        <p14:creationId xmlns:p14="http://schemas.microsoft.com/office/powerpoint/2010/main" val="96480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CSA-2005-09-06-1025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251" y="1234599"/>
            <a:ext cx="9915498" cy="5440362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  <a:defRPr/>
            </a:pPr>
            <a:r>
              <a:rPr lang="en-US" sz="4000" b="1" dirty="0" smtClean="0">
                <a:latin typeface="Arial" charset="0"/>
              </a:rPr>
              <a:t>      Line </a:t>
            </a:r>
            <a:r>
              <a:rPr lang="en-US" sz="4000" b="1" dirty="0">
                <a:latin typeface="Arial" charset="0"/>
              </a:rPr>
              <a:t>4: Special equipment needed</a:t>
            </a:r>
          </a:p>
          <a:p>
            <a:pPr marL="905256" lvl="2" indent="0">
              <a:buNone/>
              <a:defRPr/>
            </a:pPr>
            <a:r>
              <a:rPr lang="en-US" sz="3600" b="1" dirty="0" smtClean="0">
                <a:latin typeface="Arial" charset="0"/>
              </a:rPr>
              <a:t> 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US" sz="3600" b="1" dirty="0" smtClean="0">
                <a:latin typeface="Arial" charset="0"/>
              </a:rPr>
              <a:t>  A </a:t>
            </a:r>
            <a:r>
              <a:rPr lang="en-US" sz="3600" b="1" dirty="0">
                <a:latin typeface="Arial" charset="0"/>
              </a:rPr>
              <a:t>– None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US" sz="3600" b="1" dirty="0">
                <a:latin typeface="Arial" charset="0"/>
              </a:rPr>
              <a:t>  B – Hoist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US" sz="3600" b="1" dirty="0">
                <a:latin typeface="Arial" charset="0"/>
              </a:rPr>
              <a:t>  C – Extraction Equipment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US" sz="3600" b="1" dirty="0">
                <a:latin typeface="Arial" charset="0"/>
              </a:rPr>
              <a:t>  D – Ventilator </a:t>
            </a:r>
          </a:p>
          <a:p>
            <a:pPr marL="137160" indent="0">
              <a:buNone/>
            </a:pPr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1- 5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35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601579"/>
            <a:ext cx="10972800" cy="5707781"/>
          </a:xfrm>
        </p:spPr>
        <p:txBody>
          <a:bodyPr/>
          <a:lstStyle/>
          <a:p>
            <a:pPr algn="ctr">
              <a:lnSpc>
                <a:spcPct val="9000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TASK </a:t>
            </a:r>
          </a:p>
          <a:p>
            <a:pPr algn="ctr">
              <a:lnSpc>
                <a:spcPct val="90000"/>
              </a:lnSpc>
              <a:buNone/>
            </a:pPr>
            <a:r>
              <a:rPr lang="en-US" b="1" dirty="0">
                <a:solidFill>
                  <a:srgbClr val="FFFF00"/>
                </a:solidFill>
                <a:latin typeface="Arial" charset="0"/>
              </a:rPr>
              <a:t>Prepare and transmit a medical evacuation (MEDEVAC) request</a:t>
            </a:r>
            <a:endParaRPr lang="en-US" b="1" dirty="0">
              <a:solidFill>
                <a:schemeClr val="bg1"/>
              </a:solidFill>
              <a:latin typeface="Arial" charset="0"/>
            </a:endParaRPr>
          </a:p>
          <a:p>
            <a:pPr algn="ctr">
              <a:lnSpc>
                <a:spcPct val="90000"/>
              </a:lnSpc>
              <a:buNone/>
            </a:pPr>
            <a:endParaRPr lang="en-US" b="1" dirty="0">
              <a:solidFill>
                <a:srgbClr val="FFFF00"/>
              </a:solidFill>
              <a:latin typeface="Arial" charset="0"/>
            </a:endParaRPr>
          </a:p>
          <a:p>
            <a:pPr algn="ctr">
              <a:lnSpc>
                <a:spcPct val="9000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CONDITIONS</a:t>
            </a:r>
          </a:p>
          <a:p>
            <a:pPr algn="ctr">
              <a:lnSpc>
                <a:spcPct val="90000"/>
              </a:lnSpc>
              <a:buNone/>
            </a:pPr>
            <a:r>
              <a:rPr lang="en-US" b="1" dirty="0">
                <a:solidFill>
                  <a:srgbClr val="FFFF00"/>
                </a:solidFill>
                <a:latin typeface="Arial" charset="0"/>
              </a:rPr>
              <a:t>Given information on simulated casualty or casualties, MEDEVAC request guide, a pencil or other writing instrument, paper, and a simulated transmitting device  </a:t>
            </a:r>
          </a:p>
          <a:p>
            <a:pPr algn="ctr">
              <a:lnSpc>
                <a:spcPct val="90000"/>
              </a:lnSpc>
              <a:buNone/>
            </a:pPr>
            <a:endParaRPr lang="en-US" b="1" dirty="0">
              <a:solidFill>
                <a:srgbClr val="FFFF00"/>
              </a:solidFill>
              <a:latin typeface="Arial" charset="0"/>
            </a:endParaRPr>
          </a:p>
          <a:p>
            <a:pPr algn="ctr">
              <a:lnSpc>
                <a:spcPct val="9000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STANDARDS</a:t>
            </a:r>
          </a:p>
          <a:p>
            <a:pPr algn="ctr">
              <a:lnSpc>
                <a:spcPct val="90000"/>
              </a:lnSpc>
              <a:buNone/>
            </a:pPr>
            <a:r>
              <a:rPr lang="en-US" b="1" dirty="0">
                <a:solidFill>
                  <a:srgbClr val="FFFF00"/>
                </a:solidFill>
                <a:latin typeface="Arial" charset="0"/>
              </a:rPr>
              <a:t>Score a GO on the performance checklist</a:t>
            </a:r>
          </a:p>
          <a:p>
            <a:pPr marL="137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4367464" y="2782669"/>
            <a:ext cx="7824536" cy="646331"/>
          </a:xfrm>
          <a:prstGeom prst="rect">
            <a:avLst/>
          </a:prstGeom>
          <a:solidFill>
            <a:srgbClr val="FFFF00"/>
          </a:solidFill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600" dirty="0">
                <a:solidFill>
                  <a:schemeClr val="bg1"/>
                </a:solidFill>
              </a:rPr>
              <a:t>BRAHVOH</a:t>
            </a:r>
          </a:p>
        </p:txBody>
      </p:sp>
    </p:spTree>
    <p:extLst>
      <p:ext uri="{BB962C8B-B14F-4D97-AF65-F5344CB8AC3E}">
        <p14:creationId xmlns:p14="http://schemas.microsoft.com/office/powerpoint/2010/main" val="422402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SA-2005-09-06-1025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8936" y="1224001"/>
            <a:ext cx="9954127" cy="5461557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  <a:defRPr/>
            </a:pPr>
            <a:r>
              <a:rPr lang="en-US" sz="3200" b="1" dirty="0" smtClean="0">
                <a:latin typeface="Arial" charset="0"/>
              </a:rPr>
              <a:t>       </a:t>
            </a:r>
            <a:r>
              <a:rPr lang="en-US" sz="3200" b="1" dirty="0">
                <a:latin typeface="Arial" charset="0"/>
              </a:rPr>
              <a:t>Line 5: Number of Patients by Type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US" sz="3200" b="1" dirty="0">
                <a:latin typeface="Arial" charset="0"/>
              </a:rPr>
              <a:t>  Litter – L + # of Patients 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US" sz="3200" b="1" dirty="0">
                <a:latin typeface="Arial" charset="0"/>
              </a:rPr>
              <a:t>  Ambulatory – A + # of </a:t>
            </a:r>
            <a:r>
              <a:rPr lang="en-US" sz="3200" b="1" dirty="0" smtClean="0">
                <a:latin typeface="Arial" charset="0"/>
              </a:rPr>
              <a:t>Patients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1- 5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2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4391526" y="3429000"/>
            <a:ext cx="7800474" cy="707886"/>
          </a:xfrm>
          <a:prstGeom prst="rect">
            <a:avLst/>
          </a:prstGeom>
          <a:solidFill>
            <a:srgbClr val="FFFF00"/>
          </a:solidFill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4000" dirty="0">
                <a:solidFill>
                  <a:schemeClr val="bg1"/>
                </a:solidFill>
              </a:rPr>
              <a:t>LEEMAH TOO, (BREAK) ALFAH WUN</a:t>
            </a:r>
          </a:p>
        </p:txBody>
      </p:sp>
    </p:spTree>
    <p:extLst>
      <p:ext uri="{BB962C8B-B14F-4D97-AF65-F5344CB8AC3E}">
        <p14:creationId xmlns:p14="http://schemas.microsoft.com/office/powerpoint/2010/main" val="359423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pach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9675" y="1325880"/>
            <a:ext cx="10052649" cy="525780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  <a:defRPr/>
            </a:pPr>
            <a:r>
              <a:rPr lang="en-US" sz="3600" b="1" dirty="0" smtClean="0">
                <a:latin typeface="Arial" charset="0"/>
              </a:rPr>
              <a:t>    Line </a:t>
            </a:r>
            <a:r>
              <a:rPr lang="en-US" sz="3600" b="1" dirty="0">
                <a:latin typeface="Arial" charset="0"/>
              </a:rPr>
              <a:t>6: Security of Pickup Site (Wartime)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3200" b="1" dirty="0">
                <a:latin typeface="Arial" charset="0"/>
              </a:rPr>
              <a:t>  N – No Enemy in Area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3200" b="1" dirty="0">
                <a:latin typeface="Arial" charset="0"/>
              </a:rPr>
              <a:t>  P – Possible Enemy in Area (caution)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3200" b="1" dirty="0">
                <a:latin typeface="Arial" charset="0"/>
              </a:rPr>
              <a:t>  E – Enemy Troops in Area (caution)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3200" b="1" dirty="0">
                <a:latin typeface="Arial" charset="0"/>
              </a:rPr>
              <a:t>  X – Enemy Troops in Area (armed escort </a:t>
            </a:r>
          </a:p>
          <a:p>
            <a:pPr lvl="1">
              <a:buNone/>
              <a:defRPr/>
            </a:pPr>
            <a:r>
              <a:rPr lang="en-US" sz="3200" b="1" dirty="0">
                <a:latin typeface="Arial" charset="0"/>
              </a:rPr>
              <a:t>            required)</a:t>
            </a: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6 - 9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3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4411578" y="4828673"/>
            <a:ext cx="7780421" cy="707886"/>
          </a:xfrm>
          <a:prstGeom prst="rect">
            <a:avLst/>
          </a:prstGeom>
          <a:solidFill>
            <a:srgbClr val="FFFF00"/>
          </a:solidFill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4000" dirty="0">
                <a:solidFill>
                  <a:schemeClr val="bg1"/>
                </a:solidFill>
              </a:rPr>
              <a:t>PAHPAH</a:t>
            </a:r>
          </a:p>
        </p:txBody>
      </p:sp>
    </p:spTree>
    <p:extLst>
      <p:ext uri="{BB962C8B-B14F-4D97-AF65-F5344CB8AC3E}">
        <p14:creationId xmlns:p14="http://schemas.microsoft.com/office/powerpoint/2010/main" val="336456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7429974-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779" y="1234599"/>
            <a:ext cx="10146442" cy="5440362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  <a:defRPr/>
            </a:pPr>
            <a:r>
              <a:rPr lang="en-US" sz="4000" b="1" dirty="0" smtClean="0">
                <a:latin typeface="Arial" charset="0"/>
              </a:rPr>
              <a:t>   Line </a:t>
            </a:r>
            <a:r>
              <a:rPr lang="en-US" sz="4000" b="1" dirty="0">
                <a:latin typeface="Arial" charset="0"/>
              </a:rPr>
              <a:t>7: Method of Marking Pickup Site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3600" b="1" dirty="0">
                <a:latin typeface="Arial" charset="0"/>
              </a:rPr>
              <a:t>  A – Panels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3600" b="1" dirty="0">
                <a:latin typeface="Arial" charset="0"/>
              </a:rPr>
              <a:t>  B – Pyrotechnic Signal 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3600" b="1" dirty="0">
                <a:latin typeface="Arial" charset="0"/>
              </a:rPr>
              <a:t>  C – Smoke Signal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3600" b="1" dirty="0">
                <a:latin typeface="Arial" charset="0"/>
              </a:rPr>
              <a:t>  D – None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3600" b="1" dirty="0">
                <a:latin typeface="Arial" charset="0"/>
              </a:rPr>
              <a:t>  E – Other</a:t>
            </a:r>
          </a:p>
          <a:p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6 - 9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7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431632" y="4832685"/>
            <a:ext cx="7760368" cy="646331"/>
          </a:xfrm>
          <a:prstGeom prst="rect">
            <a:avLst/>
          </a:prstGeom>
          <a:solidFill>
            <a:srgbClr val="FFFF00"/>
          </a:solidFill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600" dirty="0">
                <a:solidFill>
                  <a:schemeClr val="bg1"/>
                </a:solidFill>
              </a:rPr>
              <a:t>CHARLEE</a:t>
            </a:r>
          </a:p>
        </p:txBody>
      </p:sp>
    </p:spTree>
    <p:extLst>
      <p:ext uri="{BB962C8B-B14F-4D97-AF65-F5344CB8AC3E}">
        <p14:creationId xmlns:p14="http://schemas.microsoft.com/office/powerpoint/2010/main" val="862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oody terrorist"/>
          <p:cNvPicPr>
            <a:picLocks noChangeAspect="1" noChangeArrowheads="1"/>
          </p:cNvPicPr>
          <p:nvPr/>
        </p:nvPicPr>
        <p:blipFill>
          <a:blip r:embed="rId2" cstate="print">
            <a:lum bright="-12000"/>
          </a:blip>
          <a:srcRect/>
          <a:stretch>
            <a:fillRect/>
          </a:stretch>
        </p:blipFill>
        <p:spPr bwMode="auto">
          <a:xfrm>
            <a:off x="1010652" y="1233673"/>
            <a:ext cx="10170695" cy="5442214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lnSpc>
                <a:spcPct val="90000"/>
              </a:lnSpc>
              <a:buNone/>
              <a:defRPr/>
            </a:pPr>
            <a:r>
              <a:rPr lang="en-US" sz="3600" b="1" dirty="0" smtClean="0">
                <a:latin typeface="Arial" charset="0"/>
              </a:rPr>
              <a:t>    Line </a:t>
            </a:r>
            <a:r>
              <a:rPr lang="en-US" sz="3600" b="1" dirty="0">
                <a:latin typeface="Arial" charset="0"/>
              </a:rPr>
              <a:t>8: Casualty Nationality &amp; Status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800" b="1" dirty="0">
                <a:latin typeface="Arial" charset="0"/>
              </a:rPr>
              <a:t>  A – U.S. Military 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800" b="1" dirty="0">
                <a:latin typeface="Arial" charset="0"/>
              </a:rPr>
              <a:t>  B – U.S. Civilian 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800" b="1" dirty="0">
                <a:latin typeface="Arial" charset="0"/>
              </a:rPr>
              <a:t>  C – Non-U.S. Military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800" b="1" dirty="0">
                <a:latin typeface="Arial" charset="0"/>
              </a:rPr>
              <a:t>  D – Non-U.S. Civilian 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800" b="1" dirty="0">
                <a:latin typeface="Arial" charset="0"/>
              </a:rPr>
              <a:t>  E – EPW 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endParaRPr lang="en-US" sz="2800" b="1" dirty="0">
              <a:latin typeface="Arial" charset="0"/>
            </a:endParaRPr>
          </a:p>
          <a:p>
            <a:pPr marL="137160" indent="0">
              <a:lnSpc>
                <a:spcPct val="90000"/>
              </a:lnSpc>
              <a:buNone/>
              <a:defRPr/>
            </a:pPr>
            <a:r>
              <a:rPr lang="en-US" sz="3600" b="1" dirty="0" smtClean="0">
                <a:latin typeface="Arial" charset="0"/>
              </a:rPr>
              <a:t>    Line </a:t>
            </a:r>
            <a:r>
              <a:rPr lang="en-US" sz="3600" b="1" dirty="0">
                <a:latin typeface="Arial" charset="0"/>
              </a:rPr>
              <a:t>9: NBC Contamination (Wartime) 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800" b="1" dirty="0">
                <a:latin typeface="Arial" charset="0"/>
              </a:rPr>
              <a:t>  N – Nuclear, B – Biological, C – Chemical</a:t>
            </a: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6 - 9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3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90460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403558" y="5506452"/>
            <a:ext cx="7788442" cy="707886"/>
          </a:xfrm>
          <a:prstGeom prst="rect">
            <a:avLst/>
          </a:prstGeom>
          <a:solidFill>
            <a:srgbClr val="FFFF00"/>
          </a:solidFill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4000" dirty="0">
                <a:solidFill>
                  <a:schemeClr val="bg1"/>
                </a:solidFill>
              </a:rPr>
              <a:t>ALFAH</a:t>
            </a:r>
          </a:p>
        </p:txBody>
      </p:sp>
    </p:spTree>
    <p:extLst>
      <p:ext uri="{BB962C8B-B14F-4D97-AF65-F5344CB8AC3E}">
        <p14:creationId xmlns:p14="http://schemas.microsoft.com/office/powerpoint/2010/main" val="116640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4395536" y="6184230"/>
            <a:ext cx="7796464" cy="584775"/>
          </a:xfrm>
          <a:prstGeom prst="rect">
            <a:avLst/>
          </a:prstGeom>
          <a:solidFill>
            <a:srgbClr val="FFFF00"/>
          </a:solidFill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>
                <a:solidFill>
                  <a:schemeClr val="bg1"/>
                </a:solidFill>
              </a:rPr>
              <a:t>DO NOT TRANSMIT IF NO CBR IS PRESENT</a:t>
            </a:r>
          </a:p>
        </p:txBody>
      </p:sp>
    </p:spTree>
    <p:extLst>
      <p:ext uri="{BB962C8B-B14F-4D97-AF65-F5344CB8AC3E}">
        <p14:creationId xmlns:p14="http://schemas.microsoft.com/office/powerpoint/2010/main" val="241900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sson 8 - MEDEVA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adio"/>
          <p:cNvPicPr>
            <a:picLocks noChangeAspect="1" noChangeArrowheads="1"/>
          </p:cNvPicPr>
          <p:nvPr/>
        </p:nvPicPr>
        <p:blipFill>
          <a:blip r:embed="rId2" cstate="print">
            <a:lum bright="-6000"/>
          </a:blip>
          <a:srcRect/>
          <a:stretch>
            <a:fillRect/>
          </a:stretch>
        </p:blipFill>
        <p:spPr bwMode="auto">
          <a:xfrm>
            <a:off x="794084" y="1209592"/>
            <a:ext cx="10587790" cy="5490375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37160" indent="0" eaLnBrk="0" hangingPunct="0">
              <a:buNone/>
              <a:defRPr/>
            </a:pPr>
            <a:r>
              <a:rPr lang="en-US" sz="3600" dirty="0" smtClean="0">
                <a:solidFill>
                  <a:srgbClr val="FFFF00"/>
                </a:solidFill>
              </a:rPr>
              <a:t>During </a:t>
            </a:r>
            <a:r>
              <a:rPr lang="en-US" sz="3600" dirty="0">
                <a:solidFill>
                  <a:srgbClr val="FFFF00"/>
                </a:solidFill>
              </a:rPr>
              <a:t>wartime, brevity codes must be </a:t>
            </a:r>
            <a:r>
              <a:rPr lang="en-US" sz="3600" dirty="0" smtClean="0">
                <a:solidFill>
                  <a:srgbClr val="FFFF00"/>
                </a:solidFill>
              </a:rPr>
              <a:t>used in preparing </a:t>
            </a:r>
            <a:r>
              <a:rPr lang="en-US" sz="3600" dirty="0">
                <a:solidFill>
                  <a:srgbClr val="FFFF00"/>
                </a:solidFill>
              </a:rPr>
              <a:t>all </a:t>
            </a:r>
            <a:r>
              <a:rPr lang="en-US" sz="3600" dirty="0" smtClean="0">
                <a:solidFill>
                  <a:srgbClr val="FFFF00"/>
                </a:solidFill>
              </a:rPr>
              <a:t>medical evacuation requests</a:t>
            </a:r>
            <a:endParaRPr lang="en-US" sz="3200" dirty="0">
              <a:solidFill>
                <a:srgbClr val="FFFF00"/>
              </a:solidFill>
            </a:endParaRPr>
          </a:p>
          <a:p>
            <a:pPr eaLnBrk="0" hangingPunct="0">
              <a:defRPr/>
            </a:pPr>
            <a:endParaRPr lang="en-US" sz="3200" dirty="0">
              <a:solidFill>
                <a:srgbClr val="FFFF00"/>
              </a:solidFill>
            </a:endParaRPr>
          </a:p>
          <a:p>
            <a:pPr marL="137160" indent="0" eaLnBrk="0" hangingPunct="0">
              <a:buNone/>
              <a:defRPr/>
            </a:pPr>
            <a:endParaRPr lang="en-US" sz="3600" dirty="0" smtClean="0">
              <a:solidFill>
                <a:srgbClr val="FFFF00"/>
              </a:solidFill>
            </a:endParaRPr>
          </a:p>
          <a:p>
            <a:pPr marL="137160" indent="0" eaLnBrk="0" hangingPunct="0">
              <a:buNone/>
              <a:defRPr/>
            </a:pPr>
            <a:r>
              <a:rPr lang="en-US" sz="3600" dirty="0" smtClean="0">
                <a:solidFill>
                  <a:srgbClr val="FFFF00"/>
                </a:solidFill>
              </a:rPr>
              <a:t>Brevity </a:t>
            </a:r>
            <a:r>
              <a:rPr lang="en-US" sz="3600" dirty="0">
                <a:solidFill>
                  <a:srgbClr val="FFFF00"/>
                </a:solidFill>
              </a:rPr>
              <a:t>codes should be listed in the Signal </a:t>
            </a:r>
            <a:r>
              <a:rPr lang="en-US" sz="3600" dirty="0" smtClean="0">
                <a:solidFill>
                  <a:srgbClr val="FFFF00"/>
                </a:solidFill>
              </a:rPr>
              <a:t>Operating Instruction </a:t>
            </a:r>
            <a:r>
              <a:rPr lang="en-US" sz="3600" dirty="0">
                <a:solidFill>
                  <a:srgbClr val="FFFF00"/>
                </a:solidFill>
              </a:rPr>
              <a:t>(SOI) or from </a:t>
            </a:r>
            <a:r>
              <a:rPr lang="en-US" sz="3600" dirty="0" smtClean="0">
                <a:solidFill>
                  <a:srgbClr val="FFFF00"/>
                </a:solidFill>
              </a:rPr>
              <a:t>the </a:t>
            </a:r>
            <a:r>
              <a:rPr lang="en-US" sz="3600" dirty="0">
                <a:solidFill>
                  <a:srgbClr val="FFFF00"/>
                </a:solidFill>
              </a:rPr>
              <a:t>Automated Net Control Device (ANCD)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TRANSMITTING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RULES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6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SA-2005-05-04-101721"/>
          <p:cNvPicPr>
            <a:picLocks noChangeAspect="1" noChangeArrowheads="1"/>
          </p:cNvPicPr>
          <p:nvPr/>
        </p:nvPicPr>
        <p:blipFill>
          <a:blip r:embed="rId2" cstate="print">
            <a:lum bright="-6000"/>
          </a:blip>
          <a:srcRect/>
          <a:stretch>
            <a:fillRect/>
          </a:stretch>
        </p:blipFill>
        <p:spPr bwMode="auto">
          <a:xfrm>
            <a:off x="1172259" y="1325880"/>
            <a:ext cx="9847482" cy="525780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37160" indent="0">
              <a:lnSpc>
                <a:spcPct val="80000"/>
              </a:lnSpc>
              <a:buNone/>
              <a:defRPr/>
            </a:pPr>
            <a:r>
              <a:rPr lang="en-US" b="1" dirty="0">
                <a:solidFill>
                  <a:srgbClr val="FFFF00"/>
                </a:solidFill>
                <a:latin typeface="Arial" charset="0"/>
              </a:rPr>
              <a:t>	</a:t>
            </a:r>
            <a:r>
              <a:rPr lang="en-US" sz="3200" b="1" dirty="0" smtClean="0">
                <a:solidFill>
                  <a:srgbClr val="FFFF00"/>
                </a:solidFill>
                <a:latin typeface="Arial" charset="0"/>
              </a:rPr>
              <a:t>Collect </a:t>
            </a:r>
            <a:r>
              <a:rPr lang="en-US" sz="3200" b="1" dirty="0">
                <a:solidFill>
                  <a:srgbClr val="FFFF00"/>
                </a:solidFill>
                <a:latin typeface="Arial" charset="0"/>
              </a:rPr>
              <a:t>Information</a:t>
            </a:r>
          </a:p>
          <a:p>
            <a:pPr>
              <a:lnSpc>
                <a:spcPct val="80000"/>
              </a:lnSpc>
              <a:buFontTx/>
              <a:buChar char="•"/>
              <a:defRPr/>
            </a:pPr>
            <a:endParaRPr lang="en-US" b="1" dirty="0">
              <a:solidFill>
                <a:srgbClr val="FFFF00"/>
              </a:solidFill>
              <a:latin typeface="Arial" charset="0"/>
            </a:endParaRPr>
          </a:p>
          <a:p>
            <a:pPr marL="137160" indent="0">
              <a:lnSpc>
                <a:spcPct val="80000"/>
              </a:lnSpc>
              <a:buNone/>
              <a:defRPr/>
            </a:pPr>
            <a:r>
              <a:rPr lang="en-US" b="1" dirty="0" smtClean="0">
                <a:solidFill>
                  <a:srgbClr val="FFFF00"/>
                </a:solidFill>
                <a:latin typeface="Arial" charset="0"/>
              </a:rPr>
              <a:t>	</a:t>
            </a:r>
            <a:r>
              <a:rPr lang="en-US" sz="3200" b="1" dirty="0" smtClean="0">
                <a:solidFill>
                  <a:srgbClr val="FFFF00"/>
                </a:solidFill>
                <a:latin typeface="Arial" charset="0"/>
              </a:rPr>
              <a:t>Begin </a:t>
            </a:r>
            <a:r>
              <a:rPr lang="en-US" sz="3200" b="1" dirty="0">
                <a:solidFill>
                  <a:srgbClr val="FFFF00"/>
                </a:solidFill>
                <a:latin typeface="Arial" charset="0"/>
              </a:rPr>
              <a:t>Transmission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  “</a:t>
            </a:r>
            <a:r>
              <a:rPr lang="en-US" sz="2400" b="1" i="1" u="sng" dirty="0">
                <a:solidFill>
                  <a:srgbClr val="FFFF00"/>
                </a:solidFill>
                <a:latin typeface="Arial" charset="0"/>
              </a:rPr>
              <a:t>I HAVE A MEDEVAC REQUEST OVER</a:t>
            </a: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”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  Break for acknowledgement</a:t>
            </a:r>
            <a:r>
              <a:rPr lang="en-US" sz="1600" b="1" dirty="0">
                <a:solidFill>
                  <a:srgbClr val="FFFF00"/>
                </a:solidFill>
                <a:latin typeface="Arial" charset="0"/>
              </a:rPr>
              <a:t>  </a:t>
            </a:r>
          </a:p>
          <a:p>
            <a:pPr>
              <a:lnSpc>
                <a:spcPct val="80000"/>
              </a:lnSpc>
              <a:buFontTx/>
              <a:buChar char="•"/>
              <a:defRPr/>
            </a:pPr>
            <a:endParaRPr lang="en-US" b="1" dirty="0">
              <a:solidFill>
                <a:srgbClr val="FFFF00"/>
              </a:solidFill>
              <a:latin typeface="Arial" charset="0"/>
            </a:endParaRPr>
          </a:p>
          <a:p>
            <a:pPr marL="137160" indent="0">
              <a:lnSpc>
                <a:spcPct val="80000"/>
              </a:lnSpc>
              <a:buNone/>
              <a:defRPr/>
            </a:pPr>
            <a:r>
              <a:rPr lang="en-US" b="1" dirty="0" smtClean="0">
                <a:solidFill>
                  <a:srgbClr val="FFFF00"/>
                </a:solidFill>
                <a:latin typeface="Arial" charset="0"/>
              </a:rPr>
              <a:t>	</a:t>
            </a:r>
            <a:r>
              <a:rPr lang="en-US" sz="3200" b="1" dirty="0" smtClean="0">
                <a:solidFill>
                  <a:srgbClr val="FFFF00"/>
                </a:solidFill>
                <a:latin typeface="Arial" charset="0"/>
              </a:rPr>
              <a:t>Transmit </a:t>
            </a:r>
            <a:r>
              <a:rPr lang="en-US" sz="3200" b="1" dirty="0">
                <a:solidFill>
                  <a:srgbClr val="FFFF00"/>
                </a:solidFill>
                <a:latin typeface="Arial" charset="0"/>
              </a:rPr>
              <a:t>Request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  Transmit first 5 lines, if possible all 9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  Give line number followed by applicable 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       information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  Use phonetic letters and numbers</a:t>
            </a:r>
            <a:r>
              <a:rPr lang="en-US" sz="1800" b="1" dirty="0">
                <a:solidFill>
                  <a:srgbClr val="FFFF00"/>
                </a:solidFill>
                <a:latin typeface="Arial" charset="0"/>
              </a:rPr>
              <a:t>  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sz="2000" b="1" dirty="0">
                <a:solidFill>
                  <a:srgbClr val="FFFF00"/>
                </a:solidFill>
                <a:latin typeface="Arial" charset="0"/>
              </a:rPr>
              <a:t> 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</a:rPr>
              <a:t>TRANSMITTING A MEDEVAC </a:t>
            </a: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48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unde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8805" y="1325880"/>
            <a:ext cx="10054389" cy="525780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Char char="•"/>
              <a:defRPr/>
            </a:pPr>
            <a:endParaRPr lang="en-US" sz="1400" b="1" dirty="0">
              <a:solidFill>
                <a:srgbClr val="FFFF00"/>
              </a:solidFill>
              <a:latin typeface="Arial" charset="0"/>
            </a:endParaRPr>
          </a:p>
          <a:p>
            <a:pPr marL="137160" indent="0">
              <a:lnSpc>
                <a:spcPct val="80000"/>
              </a:lnSpc>
              <a:buNone/>
              <a:defRPr/>
            </a:pPr>
            <a:r>
              <a:rPr lang="en-US" sz="2500" b="1" dirty="0" smtClean="0">
                <a:solidFill>
                  <a:srgbClr val="FFFF00"/>
                </a:solidFill>
                <a:latin typeface="Arial" charset="0"/>
              </a:rPr>
              <a:t>	 </a:t>
            </a:r>
            <a:r>
              <a:rPr lang="en-US" sz="2500" b="1" dirty="0">
                <a:solidFill>
                  <a:srgbClr val="FFFF00"/>
                </a:solidFill>
                <a:latin typeface="Arial" charset="0"/>
              </a:rPr>
              <a:t>End Transmission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000" b="1" dirty="0">
                <a:solidFill>
                  <a:srgbClr val="FFFF00"/>
                </a:solidFill>
                <a:latin typeface="Arial" charset="0"/>
              </a:rPr>
              <a:t>  </a:t>
            </a:r>
            <a:r>
              <a:rPr lang="en-US" sz="2100" b="1" dirty="0">
                <a:solidFill>
                  <a:srgbClr val="FFFF00"/>
                </a:solidFill>
                <a:latin typeface="Arial" charset="0"/>
              </a:rPr>
              <a:t>After transmitting request, state “</a:t>
            </a:r>
            <a:r>
              <a:rPr lang="en-US" sz="2100" b="1" i="1" dirty="0">
                <a:solidFill>
                  <a:srgbClr val="FFFF00"/>
                </a:solidFill>
                <a:latin typeface="Arial" charset="0"/>
              </a:rPr>
              <a:t>OVER</a:t>
            </a:r>
            <a:r>
              <a:rPr lang="en-US" sz="2100" b="1" dirty="0">
                <a:solidFill>
                  <a:srgbClr val="FFFF00"/>
                </a:solidFill>
                <a:latin typeface="Arial" charset="0"/>
              </a:rPr>
              <a:t>”</a:t>
            </a:r>
          </a:p>
          <a:p>
            <a:pPr lvl="2">
              <a:lnSpc>
                <a:spcPct val="50000"/>
              </a:lnSpc>
              <a:buNone/>
              <a:defRPr/>
            </a:pPr>
            <a:endParaRPr lang="en-US" sz="2100" b="1" dirty="0">
              <a:solidFill>
                <a:srgbClr val="FFFF00"/>
              </a:solidFill>
              <a:latin typeface="Arial" charset="0"/>
            </a:endParaRPr>
          </a:p>
          <a:p>
            <a:pPr lvl="2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100" b="1" dirty="0">
                <a:solidFill>
                  <a:srgbClr val="FFFF00"/>
                </a:solidFill>
                <a:latin typeface="Arial" charset="0"/>
              </a:rPr>
              <a:t>  Wait for acknowledgement of request or for 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100" b="1" dirty="0">
                <a:solidFill>
                  <a:srgbClr val="FFFF00"/>
                </a:solidFill>
                <a:latin typeface="Arial" charset="0"/>
              </a:rPr>
              <a:t>       additional information</a:t>
            </a:r>
          </a:p>
          <a:p>
            <a:pPr lvl="2">
              <a:lnSpc>
                <a:spcPct val="80000"/>
              </a:lnSpc>
              <a:buNone/>
              <a:defRPr/>
            </a:pPr>
            <a:endParaRPr lang="en-US" sz="2100" b="1" dirty="0">
              <a:solidFill>
                <a:srgbClr val="FFFF00"/>
              </a:solidFill>
              <a:latin typeface="Arial" charset="0"/>
            </a:endParaRPr>
          </a:p>
          <a:p>
            <a:pPr marL="137160" indent="0">
              <a:lnSpc>
                <a:spcPct val="80000"/>
              </a:lnSpc>
              <a:buNone/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</a:rPr>
              <a:t>	 </a:t>
            </a:r>
            <a:r>
              <a:rPr lang="en-US" sz="2500" b="1" dirty="0">
                <a:solidFill>
                  <a:srgbClr val="FFFF00"/>
                </a:solidFill>
                <a:latin typeface="Arial" charset="0"/>
              </a:rPr>
              <a:t>Monitor Frequency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000" b="1" dirty="0">
                <a:solidFill>
                  <a:srgbClr val="FFFF00"/>
                </a:solidFill>
                <a:latin typeface="Arial" charset="0"/>
              </a:rPr>
              <a:t>  </a:t>
            </a:r>
            <a:r>
              <a:rPr lang="en-US" sz="2100" b="1" dirty="0">
                <a:solidFill>
                  <a:srgbClr val="FFFF00"/>
                </a:solidFill>
                <a:latin typeface="Arial" charset="0"/>
              </a:rPr>
              <a:t>Monitor Frequency given in line 2, MEDEVAC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100" b="1" dirty="0">
                <a:solidFill>
                  <a:srgbClr val="FFFF00"/>
                </a:solidFill>
                <a:latin typeface="Arial" charset="0"/>
              </a:rPr>
              <a:t>       will contact you if needed</a:t>
            </a:r>
          </a:p>
          <a:p>
            <a:pPr lvl="2">
              <a:lnSpc>
                <a:spcPct val="80000"/>
              </a:lnSpc>
              <a:buNone/>
              <a:defRPr/>
            </a:pPr>
            <a:endParaRPr lang="en-US" sz="2100" b="1" dirty="0">
              <a:solidFill>
                <a:srgbClr val="FFFF00"/>
              </a:solidFill>
              <a:latin typeface="Arial" charset="0"/>
            </a:endParaRPr>
          </a:p>
          <a:p>
            <a:pPr marL="137160" indent="0">
              <a:lnSpc>
                <a:spcPct val="80000"/>
              </a:lnSpc>
              <a:buNone/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Arial" charset="0"/>
              </a:rPr>
              <a:t>	 </a:t>
            </a:r>
            <a:r>
              <a:rPr lang="en-US" sz="2000" b="1" dirty="0">
                <a:solidFill>
                  <a:srgbClr val="FFFF00"/>
                </a:solidFill>
                <a:latin typeface="Arial" charset="0"/>
              </a:rPr>
              <a:t>Mark</a:t>
            </a:r>
            <a:r>
              <a:rPr lang="en-US" sz="2500" b="1" dirty="0">
                <a:solidFill>
                  <a:srgbClr val="FFFF00"/>
                </a:solidFill>
                <a:latin typeface="Arial" charset="0"/>
              </a:rPr>
              <a:t> Site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en-US" sz="2100" b="1" dirty="0">
                <a:solidFill>
                  <a:srgbClr val="FFFF00"/>
                </a:solidFill>
                <a:latin typeface="Arial" charset="0"/>
              </a:rPr>
              <a:t>mark the pickup site as indicated</a:t>
            </a:r>
          </a:p>
          <a:p>
            <a:pPr lvl="2">
              <a:lnSpc>
                <a:spcPct val="80000"/>
              </a:lnSpc>
              <a:buNone/>
              <a:defRPr/>
            </a:pPr>
            <a:r>
              <a:rPr lang="en-US" sz="2100" b="1" dirty="0">
                <a:solidFill>
                  <a:srgbClr val="FFFF00"/>
                </a:solidFill>
                <a:latin typeface="Arial" charset="0"/>
              </a:rPr>
              <a:t>       in line </a:t>
            </a:r>
            <a:r>
              <a:rPr lang="en-US" sz="2100" b="1" dirty="0" smtClean="0">
                <a:solidFill>
                  <a:srgbClr val="FFFF00"/>
                </a:solidFill>
                <a:latin typeface="Arial" charset="0"/>
              </a:rPr>
              <a:t>7.</a:t>
            </a:r>
            <a:endParaRPr lang="en-US" sz="21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TRANSMITTING A MEDEVAC </a:t>
            </a:r>
            <a:r>
              <a:rPr lang="en-US" sz="4400" dirty="0" smtClean="0">
                <a:solidFill>
                  <a:schemeClr val="tx1"/>
                </a:solidFill>
              </a:rPr>
              <a:t>REQUEST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00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9284" y="2148840"/>
            <a:ext cx="10972800" cy="4709160"/>
          </a:xfrm>
        </p:spPr>
        <p:txBody>
          <a:bodyPr>
            <a:normAutofit/>
          </a:bodyPr>
          <a:lstStyle/>
          <a:p>
            <a:pPr marL="137160" indent="0" algn="ctr">
              <a:buNone/>
            </a:pPr>
            <a:r>
              <a:rPr lang="en-US" sz="5400" b="1" dirty="0">
                <a:latin typeface="Arial" charset="0"/>
              </a:rPr>
              <a:t>Complete lesson exercise Question 13; page 8-19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3664796" y="4318754"/>
            <a:ext cx="4621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atin typeface="Arial" charset="0"/>
              </a:rPr>
              <a:t>Frequency: FM 8720</a:t>
            </a:r>
          </a:p>
        </p:txBody>
      </p:sp>
    </p:spTree>
    <p:extLst>
      <p:ext uri="{BB962C8B-B14F-4D97-AF65-F5344CB8AC3E}">
        <p14:creationId xmlns:p14="http://schemas.microsoft.com/office/powerpoint/2010/main" val="185629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482898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908"/>
                <a:gridCol w="4451497"/>
                <a:gridCol w="6464595"/>
              </a:tblGrid>
              <a:tr h="5869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Line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Item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Medical</a:t>
                      </a:r>
                      <a:r>
                        <a:rPr lang="en-US" sz="3200" baseline="0" dirty="0" smtClean="0"/>
                        <a:t> Evacuation Request</a:t>
                      </a:r>
                      <a:endParaRPr lang="en-US" sz="3200" dirty="0"/>
                    </a:p>
                  </a:txBody>
                  <a:tcPr/>
                </a:tc>
              </a:tr>
              <a:tr h="5869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Location of pickup</a:t>
                      </a:r>
                      <a:r>
                        <a:rPr lang="en-US" sz="3200" baseline="0" dirty="0" smtClean="0"/>
                        <a:t> site.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</a:tr>
              <a:tr h="1081215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Radio freq.,</a:t>
                      </a:r>
                      <a:r>
                        <a:rPr lang="en-US" sz="3200" baseline="0" dirty="0" smtClean="0"/>
                        <a:t> call sign and suffix.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</a:tr>
              <a:tr h="5869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Patients </a:t>
                      </a:r>
                      <a:r>
                        <a:rPr lang="en-US" sz="3200" baseline="0" dirty="0" smtClean="0"/>
                        <a:t>by precedence.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9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Special equipment</a:t>
                      </a:r>
                      <a:r>
                        <a:rPr lang="en-US" sz="3200" baseline="0" dirty="0" smtClean="0"/>
                        <a:t>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9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5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Patients by type.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9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Security of pickup site.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81215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Method of marking pickup site.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9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8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Nationality and status.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8694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NBC contamination.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19010" y="582028"/>
            <a:ext cx="6472989" cy="500814"/>
          </a:xfrm>
          <a:prstGeom prst="rect">
            <a:avLst/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lang="en-US" sz="3200" dirty="0"/>
              <a:t>GH11723541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19009" y="1251284"/>
            <a:ext cx="6472989" cy="986590"/>
          </a:xfrm>
          <a:prstGeom prst="rect">
            <a:avLst/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lang="en-US" sz="3200" dirty="0"/>
              <a:t> FM 8720  Battle 7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9008" y="2253915"/>
            <a:ext cx="6472989" cy="561473"/>
          </a:xfrm>
          <a:prstGeom prst="rect">
            <a:avLst/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lang="en-US" sz="3200" dirty="0"/>
              <a:t>1 B </a:t>
            </a:r>
            <a:r>
              <a:rPr lang="en-US" sz="3200" dirty="0" smtClean="0"/>
              <a:t>break </a:t>
            </a:r>
            <a:r>
              <a:rPr lang="en-US" sz="3200" dirty="0"/>
              <a:t>1 D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19008" y="2831429"/>
            <a:ext cx="6472992" cy="577518"/>
          </a:xfrm>
          <a:prstGeom prst="rect">
            <a:avLst/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lang="en-US" sz="3200" dirty="0"/>
              <a:t>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719007" y="3424987"/>
            <a:ext cx="6472989" cy="561473"/>
          </a:xfrm>
          <a:prstGeom prst="rect">
            <a:avLst/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lang="en-US" sz="3200" dirty="0"/>
              <a:t>1 L break 1 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719006" y="4018545"/>
            <a:ext cx="6472993" cy="577513"/>
          </a:xfrm>
          <a:prstGeom prst="rect">
            <a:avLst/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lang="en-US" sz="3200" dirty="0"/>
              <a:t>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19006" y="4628143"/>
            <a:ext cx="6472990" cy="930446"/>
          </a:xfrm>
          <a:prstGeom prst="rect">
            <a:avLst/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lang="en-US" sz="3200" dirty="0"/>
              <a:t>A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719006" y="5622753"/>
            <a:ext cx="6472990" cy="705851"/>
          </a:xfrm>
          <a:prstGeom prst="rect">
            <a:avLst/>
          </a:prstGeom>
          <a:solidFill>
            <a:schemeClr val="accent1"/>
          </a:solidFill>
          <a:ln w="12699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0" hangingPunct="0"/>
            <a:r>
              <a:rPr lang="en-US" sz="32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4964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RAQI FREEDOM (138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2000" cy="686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79033" y="2899610"/>
            <a:ext cx="6898104" cy="1576137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en-US" sz="9600" dirty="0"/>
              <a:t>QUESTIONS?</a:t>
            </a:r>
          </a:p>
          <a:p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78175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505326"/>
            <a:ext cx="10972800" cy="5804034"/>
          </a:xfrm>
        </p:spPr>
        <p:txBody>
          <a:bodyPr>
            <a:normAutofit/>
          </a:bodyPr>
          <a:lstStyle/>
          <a:p>
            <a:pPr algn="ctr">
              <a:buNone/>
              <a:defRPr/>
            </a:pPr>
            <a:r>
              <a:rPr lang="en-US" sz="3600" b="1" dirty="0">
                <a:latin typeface="Arial" charset="0"/>
              </a:rPr>
              <a:t>MEDICAL EVACUATION</a:t>
            </a:r>
          </a:p>
          <a:p>
            <a:pPr>
              <a:buFontTx/>
              <a:buChar char="•"/>
              <a:defRPr/>
            </a:pPr>
            <a:endParaRPr lang="en-US" sz="3600" b="1" dirty="0">
              <a:latin typeface="Arial" charset="0"/>
            </a:endParaRPr>
          </a:p>
          <a:p>
            <a:pPr>
              <a:buFontTx/>
              <a:buChar char="•"/>
              <a:defRPr/>
            </a:pPr>
            <a:r>
              <a:rPr lang="en-US" sz="3600" b="1" dirty="0">
                <a:latin typeface="Arial" charset="0"/>
              </a:rPr>
              <a:t>  MEDEVAC- Using medical vehicles with </a:t>
            </a:r>
          </a:p>
          <a:p>
            <a:pPr>
              <a:buNone/>
              <a:defRPr/>
            </a:pPr>
            <a:r>
              <a:rPr lang="en-US" sz="3600" b="1" dirty="0">
                <a:latin typeface="Arial" charset="0"/>
              </a:rPr>
              <a:t>        medical personnel onboard</a:t>
            </a:r>
          </a:p>
          <a:p>
            <a:pPr>
              <a:buFontTx/>
              <a:buChar char="•"/>
              <a:defRPr/>
            </a:pPr>
            <a:endParaRPr lang="en-US" sz="3600" b="1" dirty="0">
              <a:latin typeface="Arial" charset="0"/>
            </a:endParaRPr>
          </a:p>
          <a:p>
            <a:pPr>
              <a:buFontTx/>
              <a:buChar char="•"/>
              <a:defRPr/>
            </a:pPr>
            <a:r>
              <a:rPr lang="en-US" sz="3600" b="1" dirty="0">
                <a:latin typeface="Arial" charset="0"/>
              </a:rPr>
              <a:t>  CASEVAC- Using non-medical vehicles with</a:t>
            </a:r>
          </a:p>
          <a:p>
            <a:pPr>
              <a:buNone/>
              <a:defRPr/>
            </a:pPr>
            <a:r>
              <a:rPr lang="en-US" sz="3600" b="1" dirty="0">
                <a:latin typeface="Arial" charset="0"/>
              </a:rPr>
              <a:t>        non-medical personnel onboard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03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529389"/>
            <a:ext cx="10972800" cy="5779971"/>
          </a:xfrm>
        </p:spPr>
        <p:txBody>
          <a:bodyPr>
            <a:normAutofit/>
          </a:bodyPr>
          <a:lstStyle/>
          <a:p>
            <a:pPr algn="ctr">
              <a:buNone/>
              <a:defRPr/>
            </a:pPr>
            <a:r>
              <a:rPr lang="en-US" sz="3200" b="1" dirty="0">
                <a:latin typeface="Arial" charset="0"/>
              </a:rPr>
              <a:t>MEDICAL EVACUATION REQUESTS</a:t>
            </a:r>
          </a:p>
          <a:p>
            <a:pPr>
              <a:buFontTx/>
              <a:buChar char="•"/>
              <a:defRPr/>
            </a:pPr>
            <a:endParaRPr lang="en-US" sz="3200" b="1" dirty="0">
              <a:latin typeface="Arial" charset="0"/>
            </a:endParaRPr>
          </a:p>
          <a:p>
            <a:pPr>
              <a:buFontTx/>
              <a:buChar char="•"/>
              <a:defRPr/>
            </a:pPr>
            <a:r>
              <a:rPr lang="en-US" sz="3200" b="1" dirty="0">
                <a:latin typeface="Arial" charset="0"/>
              </a:rPr>
              <a:t>  Air and Ground medical evacuation</a:t>
            </a:r>
          </a:p>
          <a:p>
            <a:pPr>
              <a:buNone/>
              <a:defRPr/>
            </a:pPr>
            <a:r>
              <a:rPr lang="en-US" sz="3200" b="1" dirty="0">
                <a:latin typeface="Arial" charset="0"/>
              </a:rPr>
              <a:t>       requests are submitted in a</a:t>
            </a:r>
          </a:p>
          <a:p>
            <a:pPr>
              <a:buNone/>
              <a:defRPr/>
            </a:pPr>
            <a:r>
              <a:rPr lang="en-US" sz="3200" b="1" dirty="0">
                <a:latin typeface="Arial" charset="0"/>
              </a:rPr>
              <a:t>       standardized format</a:t>
            </a:r>
          </a:p>
          <a:p>
            <a:pPr>
              <a:buFontTx/>
              <a:buChar char="•"/>
              <a:defRPr/>
            </a:pPr>
            <a:endParaRPr lang="en-US" sz="3200" b="1" dirty="0">
              <a:latin typeface="Arial" charset="0"/>
            </a:endParaRPr>
          </a:p>
          <a:p>
            <a:pPr>
              <a:buFontTx/>
              <a:buChar char="•"/>
              <a:defRPr/>
            </a:pPr>
            <a:r>
              <a:rPr lang="en-US" sz="3200" b="1" dirty="0">
                <a:latin typeface="Arial" charset="0"/>
              </a:rPr>
              <a:t>  Information contained in that request</a:t>
            </a:r>
          </a:p>
          <a:p>
            <a:pPr>
              <a:buNone/>
              <a:defRPr/>
            </a:pPr>
            <a:r>
              <a:rPr lang="en-US" sz="3200" b="1" dirty="0">
                <a:latin typeface="Arial" charset="0"/>
              </a:rPr>
              <a:t>       is used to allocate proper assets</a:t>
            </a:r>
          </a:p>
          <a:p>
            <a:pPr algn="ctr">
              <a:buNone/>
              <a:defRPr/>
            </a:pPr>
            <a:endParaRPr lang="en-US" sz="3200" b="1" dirty="0">
              <a:latin typeface="Arial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341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endParaRPr lang="en-US" b="1" dirty="0">
              <a:latin typeface="Arial" charset="0"/>
            </a:endParaRPr>
          </a:p>
          <a:p>
            <a:pPr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Proper casualty classification is    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      needed to ensure that those casualties in 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      greatest need are evacuated first to ensure 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      survival </a:t>
            </a:r>
          </a:p>
          <a:p>
            <a:pPr>
              <a:buFontTx/>
              <a:buChar char="•"/>
              <a:defRPr/>
            </a:pPr>
            <a:endParaRPr lang="en-US" b="1" dirty="0">
              <a:latin typeface="Arial" charset="0"/>
            </a:endParaRPr>
          </a:p>
          <a:p>
            <a:pPr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Casualties will be picked up as soon as </a:t>
            </a:r>
          </a:p>
          <a:p>
            <a:pPr>
              <a:buNone/>
              <a:defRPr/>
            </a:pPr>
            <a:r>
              <a:rPr lang="en-US" b="1" dirty="0">
                <a:latin typeface="Arial" charset="0"/>
              </a:rPr>
              <a:t>      possible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OVERCLASSIFICATION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43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endParaRPr lang="en-US" sz="3200" b="1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  <a:defRPr/>
            </a:pPr>
            <a:r>
              <a:rPr lang="en-US" sz="3200" b="1" dirty="0">
                <a:latin typeface="Arial" charset="0"/>
              </a:rPr>
              <a:t>  Use nine-line format</a:t>
            </a:r>
          </a:p>
          <a:p>
            <a:pPr>
              <a:lnSpc>
                <a:spcPct val="80000"/>
              </a:lnSpc>
              <a:buFontTx/>
              <a:buChar char="•"/>
              <a:defRPr/>
            </a:pPr>
            <a:endParaRPr lang="en-US" sz="3200" b="1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  <a:defRPr/>
            </a:pPr>
            <a:r>
              <a:rPr lang="en-US" sz="3200" b="1" dirty="0">
                <a:latin typeface="Arial" charset="0"/>
              </a:rPr>
              <a:t>  Use brevity codes</a:t>
            </a:r>
          </a:p>
          <a:p>
            <a:pPr>
              <a:lnSpc>
                <a:spcPct val="80000"/>
              </a:lnSpc>
              <a:buFontTx/>
              <a:buChar char="•"/>
              <a:defRPr/>
            </a:pPr>
            <a:endParaRPr lang="en-US" sz="3200" b="1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  <a:defRPr/>
            </a:pPr>
            <a:r>
              <a:rPr lang="en-US" sz="3200" b="1" dirty="0">
                <a:latin typeface="Arial" charset="0"/>
              </a:rPr>
              <a:t>  Transmit lines </a:t>
            </a:r>
            <a:r>
              <a:rPr lang="en-US" sz="3200" b="1" u="sng" dirty="0">
                <a:latin typeface="Arial" charset="0"/>
              </a:rPr>
              <a:t>1-5</a:t>
            </a:r>
            <a:r>
              <a:rPr lang="en-US" sz="3200" b="1" dirty="0">
                <a:latin typeface="Arial" charset="0"/>
              </a:rPr>
              <a:t> to begin mission.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sz="3200" b="1" dirty="0">
                <a:latin typeface="Arial" charset="0"/>
              </a:rPr>
              <a:t> </a:t>
            </a:r>
          </a:p>
          <a:p>
            <a:pPr>
              <a:lnSpc>
                <a:spcPct val="80000"/>
              </a:lnSpc>
              <a:buFontTx/>
              <a:buChar char="•"/>
              <a:defRPr/>
            </a:pPr>
            <a:r>
              <a:rPr lang="en-US" sz="3200" b="1" dirty="0">
                <a:latin typeface="Arial" charset="0"/>
              </a:rPr>
              <a:t>   If possible submit lines 6-9 at same time, or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sz="3200" b="1" dirty="0">
                <a:latin typeface="Arial" charset="0"/>
              </a:rPr>
              <a:t>      en route.</a:t>
            </a:r>
          </a:p>
          <a:p>
            <a:pPr>
              <a:lnSpc>
                <a:spcPct val="80000"/>
              </a:lnSpc>
              <a:buNone/>
              <a:defRPr/>
            </a:pPr>
            <a:endParaRPr lang="en-US" sz="3200" dirty="0">
              <a:latin typeface="Arial" charset="0"/>
            </a:endParaRP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PREPARING A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3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6379" y="1294159"/>
            <a:ext cx="10315074" cy="546562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653" y="1672389"/>
            <a:ext cx="10972800" cy="4709160"/>
          </a:xfrm>
        </p:spPr>
        <p:txBody>
          <a:bodyPr>
            <a:normAutofit/>
          </a:bodyPr>
          <a:lstStyle/>
          <a:p>
            <a:pPr>
              <a:buFontTx/>
              <a:buChar char="•"/>
              <a:defRPr/>
            </a:pPr>
            <a:r>
              <a:rPr lang="en-US" b="1" dirty="0">
                <a:latin typeface="Arial" charset="0"/>
              </a:rPr>
              <a:t> Line 1: Location of Pickup Site</a:t>
            </a:r>
          </a:p>
          <a:p>
            <a:pPr>
              <a:buNone/>
              <a:defRPr/>
            </a:pPr>
            <a:endParaRPr lang="en-US" b="1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sz="2800" b="1" dirty="0">
                <a:latin typeface="Arial" charset="0"/>
              </a:rPr>
              <a:t>  Eight digit grid coordinates</a:t>
            </a:r>
          </a:p>
          <a:p>
            <a:pPr lvl="1">
              <a:buNone/>
              <a:defRPr/>
            </a:pPr>
            <a:endParaRPr lang="en-US" sz="2800" b="1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r>
              <a:rPr lang="en-US" sz="2800" b="1" dirty="0">
                <a:latin typeface="Arial" charset="0"/>
              </a:rPr>
              <a:t>  Obtained from unit leader</a:t>
            </a:r>
          </a:p>
          <a:p>
            <a:pPr lvl="1">
              <a:buFont typeface="Wingdings" pitchFamily="2" charset="2"/>
              <a:buChar char="Ø"/>
              <a:defRPr/>
            </a:pPr>
            <a:endParaRPr lang="en-US" sz="2800" b="1" dirty="0">
              <a:latin typeface="Arial" charset="0"/>
            </a:endParaRPr>
          </a:p>
          <a:p>
            <a:pPr lvl="1">
              <a:buFontTx/>
              <a:buChar char="•"/>
              <a:defRPr/>
            </a:pPr>
            <a:endParaRPr lang="en-US" sz="2800" b="1" dirty="0">
              <a:latin typeface="Arial" charset="0"/>
            </a:endParaRPr>
          </a:p>
          <a:p>
            <a:pPr lvl="1">
              <a:buNone/>
              <a:defRPr/>
            </a:pPr>
            <a:endParaRPr lang="en-US" sz="2800" b="1" dirty="0">
              <a:latin typeface="Arial" charset="0"/>
            </a:endParaRPr>
          </a:p>
          <a:p>
            <a:pPr lvl="1">
              <a:buNone/>
              <a:defRPr/>
            </a:pPr>
            <a:endParaRPr lang="en-US" sz="2800" b="1" dirty="0">
              <a:latin typeface="Arial" charset="0"/>
            </a:endParaRPr>
          </a:p>
          <a:p>
            <a:pPr lvl="1">
              <a:buFont typeface="Wingdings" pitchFamily="2" charset="2"/>
              <a:buChar char="Ø"/>
              <a:defRPr/>
            </a:pPr>
            <a:endParaRPr lang="en-US" sz="2800" b="1" dirty="0">
              <a:latin typeface="Arial" charset="0"/>
            </a:endParaRPr>
          </a:p>
          <a:p>
            <a:pPr lvl="1">
              <a:buNone/>
              <a:defRPr/>
            </a:pPr>
            <a:endParaRPr lang="en-US" sz="2800" b="1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LINES 1- 5 OF MEDEVAC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REQUEST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1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68442"/>
            <a:ext cx="12192000" cy="702644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4379495" y="509337"/>
            <a:ext cx="7812505" cy="954107"/>
          </a:xfrm>
          <a:prstGeom prst="rect">
            <a:avLst/>
          </a:prstGeom>
          <a:solidFill>
            <a:srgbClr val="FFFF00"/>
          </a:solidFill>
          <a:ln w="12699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>
                <a:solidFill>
                  <a:schemeClr val="bg1"/>
                </a:solidFill>
              </a:rPr>
              <a:t>CHARLEE FOKSTROT NINER,TOO,TOO,WUN,TREE,FIFE,SIX,AIT</a:t>
            </a:r>
          </a:p>
        </p:txBody>
      </p:sp>
    </p:spTree>
    <p:extLst>
      <p:ext uri="{BB962C8B-B14F-4D97-AF65-F5344CB8AC3E}">
        <p14:creationId xmlns:p14="http://schemas.microsoft.com/office/powerpoint/2010/main" val="394613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926</Words>
  <Application>Microsoft Office PowerPoint</Application>
  <PresentationFormat>Widescreen</PresentationFormat>
  <Paragraphs>255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Wingdings</vt:lpstr>
      <vt:lpstr>Wingdings 2</vt:lpstr>
      <vt:lpstr>Wingdings 3</vt:lpstr>
      <vt:lpstr>Medical design template</vt:lpstr>
      <vt:lpstr>Lesson 8</vt:lpstr>
      <vt:lpstr>PowerPoint Presentation</vt:lpstr>
      <vt:lpstr>PowerPoint Presentation</vt:lpstr>
      <vt:lpstr>PowerPoint Presentation</vt:lpstr>
      <vt:lpstr>PowerPoint Presentation</vt:lpstr>
      <vt:lpstr>OVERCLASSIFICATION</vt:lpstr>
      <vt:lpstr>PREPARING A MEDEVAC REQUEST</vt:lpstr>
      <vt:lpstr>LINES 1- 5 OF MEDEVAC REQUEST</vt:lpstr>
      <vt:lpstr>PowerPoint Presentation</vt:lpstr>
      <vt:lpstr>LINES 1- 5 OF MEDEVAC REQUEST</vt:lpstr>
      <vt:lpstr>PowerPoint Presentation</vt:lpstr>
      <vt:lpstr>LINES 1- 5 OF MEDEVAC REQUEST</vt:lpstr>
      <vt:lpstr>LINES 1- 5 OF MEDEVAC REQUEST</vt:lpstr>
      <vt:lpstr>LINES 1- 5 OF MEDEVAC REQUEST</vt:lpstr>
      <vt:lpstr>LINES 1- 5 OF MEDEVAC REQUEST</vt:lpstr>
      <vt:lpstr>LINES 1 - 5 OF MEDEVAC REQUEST</vt:lpstr>
      <vt:lpstr>LINES 1 - 5 OF MEDEVAC REQUEST</vt:lpstr>
      <vt:lpstr>PowerPoint Presentation</vt:lpstr>
      <vt:lpstr>LINES 1- 5 OF MEDEVAC REQUEST</vt:lpstr>
      <vt:lpstr>PowerPoint Presentation</vt:lpstr>
      <vt:lpstr>LINES 1- 5 OF MEDEVAC REQUEST</vt:lpstr>
      <vt:lpstr>PowerPoint Presentation</vt:lpstr>
      <vt:lpstr>LINES 6 - 9 OF MEDEVAC REQUEST</vt:lpstr>
      <vt:lpstr>PowerPoint Presentation</vt:lpstr>
      <vt:lpstr>LINES 6 - 9 OF MEDEVAC REQUEST</vt:lpstr>
      <vt:lpstr>PowerPoint Presentation</vt:lpstr>
      <vt:lpstr>LINES 6 - 9 OF MEDEVAC REQUEST</vt:lpstr>
      <vt:lpstr>PowerPoint Presentation</vt:lpstr>
      <vt:lpstr>PowerPoint Presentation</vt:lpstr>
      <vt:lpstr>TRANSMITTING RULES</vt:lpstr>
      <vt:lpstr>TRANSMITTING A MEDEVAC REQUEST</vt:lpstr>
      <vt:lpstr>TRANSMITTING A MEDEVAC REQUEST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2014-04-06T22:06:37Z</dcterms:created>
  <dcterms:modified xsi:type="dcterms:W3CDTF">2014-04-07T00:01:16Z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